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4" r:id="rId9"/>
    <p:sldId id="265" r:id="rId10"/>
    <p:sldId id="266" r:id="rId11"/>
    <p:sldId id="298" r:id="rId12"/>
    <p:sldId id="267" r:id="rId13"/>
    <p:sldId id="268" r:id="rId14"/>
    <p:sldId id="269" r:id="rId15"/>
    <p:sldId id="270" r:id="rId16"/>
    <p:sldId id="271" r:id="rId17"/>
    <p:sldId id="272" r:id="rId18"/>
    <p:sldId id="299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300" r:id="rId45"/>
    <p:sldId id="301" r:id="rId46"/>
    <p:sldId id="302" r:id="rId47"/>
    <p:sldId id="303" r:id="rId4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4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Τίτλος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cxnSp>
        <p:nvCxnSpPr>
          <p:cNvPr id="8" name="7 - Ευθεία γραμμή σύνδεσης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- Ευθεία γραμμή σύνδεσης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- Έλλειψη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25/9/2015</a:t>
            </a:fld>
            <a:endParaRPr lang="el-GR"/>
          </a:p>
        </p:txBody>
      </p:sp>
      <p:sp>
        <p:nvSpPr>
          <p:cNvPr id="16" name="15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25/9/2015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25/9/2015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περιεχομένου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25/9/2015</a:t>
            </a:fld>
            <a:endParaRPr lang="el-GR"/>
          </a:p>
        </p:txBody>
      </p:sp>
      <p:sp>
        <p:nvSpPr>
          <p:cNvPr id="15" name="14 - Θέση αριθμού διαφάνειας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6" name="15 - Θέση υποσέλιδου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7" name="16 - Τίτλος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25/9/2015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cxnSp>
        <p:nvCxnSpPr>
          <p:cNvPr id="7" name="6 - Ευθεία γραμμή σύνδεσης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25/9/2015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25/9/2015</a:t>
            </a:fld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32" name="31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34" name="33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2" name="11 - Θέση κειμένου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cxnSp>
        <p:nvCxnSpPr>
          <p:cNvPr id="10" name="9 - Ευθεία γραμμή σύνδεσης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- Ευθεία γραμμή σύνδεσης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25/9/2015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25/9/2015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31" name="30 - Τίτλος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8" name="7 - Θέση ημερομηνίας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25/9/2015</a:t>
            </a:fld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8" name="7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25/9/2015</a:t>
            </a:fld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24" name="2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342CEA3-3058-4D43-AE35-B3DA76CB4003}" type="datetimeFigureOut">
              <a:rPr lang="el-GR" smtClean="0"/>
              <a:pPr/>
              <a:t>25/9/2015</a:t>
            </a:fld>
            <a:endParaRPr lang="el-GR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22" name="21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5" name="4 - Θέση τίτλου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ΜΑΚΕΤΑ ΠΙΝΑΚΙΔΑΣ Ι.jpg"/>
          <p:cNvPicPr>
            <a:picLocks noChangeAspect="1"/>
          </p:cNvPicPr>
          <p:nvPr/>
        </p:nvPicPr>
        <p:blipFill>
          <a:blip r:embed="rId2" cstate="print">
            <a:lum bright="11000" contrast="-22000"/>
          </a:blip>
          <a:stretch>
            <a:fillRect/>
          </a:stretch>
        </p:blipFill>
        <p:spPr>
          <a:xfrm>
            <a:off x="395536" y="332656"/>
            <a:ext cx="8280920" cy="6336704"/>
          </a:xfrm>
          <a:prstGeom prst="rect">
            <a:avLst/>
          </a:prstGeom>
        </p:spPr>
      </p:pic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560840" cy="1008112"/>
          </a:xfrm>
        </p:spPr>
        <p:txBody>
          <a:bodyPr>
            <a:normAutofit/>
          </a:bodyPr>
          <a:lstStyle/>
          <a:p>
            <a:r>
              <a:rPr lang="el-GR" sz="6000" b="1" i="1" dirty="0" smtClean="0">
                <a:solidFill>
                  <a:srgbClr val="FF0066"/>
                </a:solidFill>
                <a:latin typeface="Comic Sans MS" pitchFamily="66" charset="0"/>
              </a:rPr>
              <a:t>Α</a:t>
            </a:r>
            <a:r>
              <a:rPr lang="el-GR" sz="6000" b="1" i="1" dirty="0" smtClean="0">
                <a:solidFill>
                  <a:srgbClr val="7030A0"/>
                </a:solidFill>
                <a:latin typeface="Comic Sans MS" pitchFamily="66" charset="0"/>
              </a:rPr>
              <a:t>Π</a:t>
            </a:r>
            <a:r>
              <a:rPr lang="el-GR" sz="6000" b="1" i="1" dirty="0" smtClean="0">
                <a:solidFill>
                  <a:srgbClr val="FFC000"/>
                </a:solidFill>
                <a:latin typeface="Comic Sans MS" pitchFamily="66" charset="0"/>
              </a:rPr>
              <a:t>Ο</a:t>
            </a:r>
            <a:r>
              <a:rPr lang="el-GR" sz="6000" b="1" i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Χ</a:t>
            </a:r>
            <a:r>
              <a:rPr lang="el-GR" sz="6000" b="1" i="1" dirty="0" smtClean="0">
                <a:solidFill>
                  <a:srgbClr val="00B050"/>
                </a:solidFill>
                <a:latin typeface="Comic Sans MS" pitchFamily="66" charset="0"/>
              </a:rPr>
              <a:t>Ρ</a:t>
            </a:r>
            <a:r>
              <a:rPr lang="el-GR" sz="6000" b="1" i="1" dirty="0" smtClean="0">
                <a:solidFill>
                  <a:srgbClr val="0070C0"/>
                </a:solidFill>
                <a:latin typeface="Comic Sans MS" pitchFamily="66" charset="0"/>
              </a:rPr>
              <a:t>Ω</a:t>
            </a:r>
            <a:r>
              <a:rPr lang="el-GR" sz="6000" b="1" i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Σ</a:t>
            </a:r>
            <a:r>
              <a:rPr lang="el-GR" sz="6000" b="1" i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Ε</a:t>
            </a:r>
            <a:r>
              <a:rPr lang="el-GR" sz="6000" b="1" i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omic Sans MS" pitchFamily="66" charset="0"/>
              </a:rPr>
              <a:t>Ι</a:t>
            </a:r>
            <a:r>
              <a:rPr lang="el-GR" sz="6000" b="1" i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Σ</a:t>
            </a:r>
            <a:endParaRPr lang="el-GR" sz="6000" b="1" i="1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395536" y="260648"/>
            <a:ext cx="8280920" cy="6408712"/>
          </a:xfrm>
        </p:spPr>
        <p:txBody>
          <a:bodyPr/>
          <a:lstStyle/>
          <a:p>
            <a:endParaRPr lang="el-G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 lIns="82479" tIns="41239" rIns="82479" bIns="41239"/>
          <a:lstStyle/>
          <a:p>
            <a:r>
              <a:rPr lang="el-GR" b="1" dirty="0" smtClean="0">
                <a:latin typeface="Comic Sans MS" pitchFamily="66" charset="0"/>
              </a:rPr>
              <a:t>Παίζω με τα γράμματα…</a:t>
            </a:r>
            <a:endParaRPr lang="el-GR" b="1" dirty="0">
              <a:latin typeface="Comic Sans MS" pitchFamily="66" charset="0"/>
            </a:endParaRPr>
          </a:p>
        </p:txBody>
      </p:sp>
      <p:pic>
        <p:nvPicPr>
          <p:cNvPr id="4" name="3 - Θέση περιεχομένου" descr="GLOSSA 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628800"/>
            <a:ext cx="3416486" cy="4359338"/>
          </a:xfrm>
          <a:prstGeom prst="flowChartMagneticDisk">
            <a:avLst/>
          </a:prstGeom>
          <a:ln w="38100">
            <a:noFill/>
            <a:prstDash val="sysDash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5 - Θέση περιεχομένου" descr="GLOSS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48064" y="1628800"/>
            <a:ext cx="3417917" cy="4294273"/>
          </a:xfrm>
          <a:prstGeom prst="flowChartMagneticDisk">
            <a:avLst/>
          </a:prstGeom>
          <a:ln w="38100">
            <a:noFill/>
            <a:prstDash val="sysDash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- Θέση περιεχομένου" descr="IMG_32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196752"/>
            <a:ext cx="6696744" cy="4857328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 lIns="82479" tIns="41239" rIns="82479" bIns="41239"/>
          <a:lstStyle/>
          <a:p>
            <a:r>
              <a:rPr lang="el-GR" b="1" dirty="0" smtClean="0">
                <a:latin typeface="Comic Sans MS" pitchFamily="66" charset="0"/>
              </a:rPr>
              <a:t>Παραμύθι </a:t>
            </a:r>
            <a:r>
              <a:rPr lang="el-GR" b="1" dirty="0" err="1" smtClean="0">
                <a:latin typeface="Comic Sans MS" pitchFamily="66" charset="0"/>
              </a:rPr>
              <a:t>μύθι</a:t>
            </a:r>
            <a:r>
              <a:rPr lang="el-GR" b="1" dirty="0" smtClean="0">
                <a:latin typeface="Comic Sans MS" pitchFamily="66" charset="0"/>
              </a:rPr>
              <a:t> </a:t>
            </a:r>
            <a:r>
              <a:rPr lang="el-GR" b="1" dirty="0" err="1" smtClean="0">
                <a:latin typeface="Comic Sans MS" pitchFamily="66" charset="0"/>
              </a:rPr>
              <a:t>μύθι</a:t>
            </a:r>
            <a:r>
              <a:rPr lang="el-GR" b="1" dirty="0" smtClean="0">
                <a:latin typeface="Comic Sans MS" pitchFamily="66" charset="0"/>
              </a:rPr>
              <a:t>…..</a:t>
            </a:r>
            <a:endParaRPr lang="el-GR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 lIns="82479" tIns="41239" rIns="82479" bIns="41239"/>
          <a:lstStyle/>
          <a:p>
            <a:pPr algn="ctr"/>
            <a:r>
              <a:rPr lang="el-GR" b="1" dirty="0" smtClean="0">
                <a:latin typeface="Comic Sans MS" pitchFamily="66" charset="0"/>
              </a:rPr>
              <a:t>Φυσικές εξερευνήσεις</a:t>
            </a:r>
            <a:r>
              <a:rPr lang="el-GR" dirty="0" smtClean="0">
                <a:latin typeface="Comic Sans MS" pitchFamily="66" charset="0"/>
              </a:rPr>
              <a:t>…</a:t>
            </a:r>
            <a:endParaRPr lang="el-GR" dirty="0">
              <a:latin typeface="Comic Sans MS" pitchFamily="66" charset="0"/>
            </a:endParaRPr>
          </a:p>
        </p:txBody>
      </p:sp>
      <p:pic>
        <p:nvPicPr>
          <p:cNvPr id="4" name="3 - Θέση περιεχομένου" descr="FYSIKO PERIVALL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052736"/>
            <a:ext cx="7200800" cy="5112568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 lIns="82479" tIns="41239" rIns="82479" bIns="41239">
            <a:normAutofit/>
          </a:bodyPr>
          <a:lstStyle/>
          <a:p>
            <a:r>
              <a:rPr lang="en-US" b="1" dirty="0" smtClean="0">
                <a:latin typeface="Comic Sans MS" pitchFamily="66" charset="0"/>
              </a:rPr>
              <a:t>Play and learn</a:t>
            </a:r>
            <a:r>
              <a:rPr lang="el-GR" b="1" dirty="0" smtClean="0">
                <a:latin typeface="Comic Sans MS" pitchFamily="66" charset="0"/>
              </a:rPr>
              <a:t>…</a:t>
            </a:r>
            <a:endParaRPr lang="el-GR" b="1" dirty="0">
              <a:latin typeface="Comic Sans MS" pitchFamily="66" charset="0"/>
            </a:endParaRPr>
          </a:p>
        </p:txBody>
      </p:sp>
      <p:pic>
        <p:nvPicPr>
          <p:cNvPr id="4" name="3 - Θέση περιεχομένου" descr="AGGLIK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124744"/>
            <a:ext cx="7175362" cy="5040560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44352"/>
          </a:xfrm>
        </p:spPr>
        <p:txBody>
          <a:bodyPr lIns="82479" tIns="41239" rIns="82479" bIns="41239"/>
          <a:lstStyle/>
          <a:p>
            <a:r>
              <a:rPr lang="el-GR" b="1" dirty="0" smtClean="0">
                <a:latin typeface="Comic Sans MS" pitchFamily="66" charset="0"/>
              </a:rPr>
              <a:t>Παίζω με τους αριθμούς…</a:t>
            </a:r>
            <a:endParaRPr lang="el-GR" b="1" dirty="0">
              <a:latin typeface="Comic Sans MS" pitchFamily="66" charset="0"/>
            </a:endParaRPr>
          </a:p>
        </p:txBody>
      </p:sp>
      <p:pic>
        <p:nvPicPr>
          <p:cNvPr id="6" name="5 - Θέση περιεχομένου" descr="DSC_168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556792"/>
            <a:ext cx="4059238" cy="4320480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8" name="7 - Θέση περιεχομένου" descr="MATHS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484784"/>
            <a:ext cx="4059238" cy="4392487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 lIns="82479" tIns="41239" rIns="82479" bIns="41239">
            <a:normAutofit/>
          </a:bodyPr>
          <a:lstStyle/>
          <a:p>
            <a:pPr algn="ctr"/>
            <a:r>
              <a:rPr lang="el-GR" b="1" dirty="0" smtClean="0">
                <a:latin typeface="Comic Sans MS" pitchFamily="66" charset="0"/>
              </a:rPr>
              <a:t>Σκαρφαλώματα και άλλα πολλά…</a:t>
            </a:r>
            <a:endParaRPr lang="el-GR" b="1" dirty="0">
              <a:latin typeface="Comic Sans MS" pitchFamily="66" charset="0"/>
            </a:endParaRPr>
          </a:p>
        </p:txBody>
      </p:sp>
      <p:pic>
        <p:nvPicPr>
          <p:cNvPr id="4" name="3 - Θέση περιεχομένου" descr="psixokinisi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772816"/>
            <a:ext cx="4059238" cy="3888432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6" name="5 - Θέση περιεχομένου" descr="DSC_176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772817"/>
            <a:ext cx="3919414" cy="3960440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 lIns="82479" tIns="41239" rIns="82479" bIns="41239">
            <a:normAutofit/>
          </a:bodyPr>
          <a:lstStyle/>
          <a:p>
            <a:pPr algn="ctr"/>
            <a:r>
              <a:rPr lang="el-GR" b="1" dirty="0" err="1" smtClean="0">
                <a:latin typeface="Comic Sans MS" pitchFamily="66" charset="0"/>
              </a:rPr>
              <a:t>Μουσικοπαιχνιδίσματα</a:t>
            </a:r>
            <a:r>
              <a:rPr lang="el-GR" b="1" dirty="0" smtClean="0">
                <a:latin typeface="Comic Sans MS" pitchFamily="66" charset="0"/>
              </a:rPr>
              <a:t>…</a:t>
            </a:r>
            <a:endParaRPr lang="el-GR" b="1" dirty="0"/>
          </a:p>
        </p:txBody>
      </p:sp>
      <p:pic>
        <p:nvPicPr>
          <p:cNvPr id="4" name="3 - Θέση περιεχομένου" descr="mousiki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340768"/>
            <a:ext cx="4059238" cy="4176464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6" name="3 - Θέση περιεχομένου" descr="MOYSIKI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340768"/>
            <a:ext cx="4059238" cy="4176464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 lIns="82479" tIns="41239" rIns="82479" bIns="41239">
            <a:normAutofit/>
          </a:bodyPr>
          <a:lstStyle/>
          <a:p>
            <a:pPr algn="ctr"/>
            <a:r>
              <a:rPr lang="el-GR" b="1" dirty="0" smtClean="0">
                <a:latin typeface="Comic Sans MS" pitchFamily="66" charset="0"/>
              </a:rPr>
              <a:t>Γνωριμία  με Αθλήματα…</a:t>
            </a:r>
            <a:endParaRPr lang="el-GR" b="1" dirty="0"/>
          </a:p>
        </p:txBody>
      </p:sp>
      <p:pic>
        <p:nvPicPr>
          <p:cNvPr id="4" name="3 - Θέση περιεχομένου" descr="ebod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980728"/>
            <a:ext cx="7535402" cy="4968551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 lIns="82479" tIns="41239" rIns="82479" bIns="41239">
            <a:normAutofit/>
          </a:bodyPr>
          <a:lstStyle/>
          <a:p>
            <a:pPr algn="ctr"/>
            <a:r>
              <a:rPr lang="el-GR" b="1" dirty="0" smtClean="0">
                <a:latin typeface="Comic Sans MS" pitchFamily="66" charset="0"/>
              </a:rPr>
              <a:t> Δημιουργική κίνηση…</a:t>
            </a:r>
            <a:endParaRPr lang="el-GR" b="1" dirty="0"/>
          </a:p>
        </p:txBody>
      </p:sp>
      <p:pic>
        <p:nvPicPr>
          <p:cNvPr id="6" name="5 - Θέση περιεχομένου" descr="φωτογραφία 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980728"/>
            <a:ext cx="6696744" cy="5115272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 lIns="82479" tIns="41239" rIns="82479" bIns="41239">
            <a:normAutofit/>
          </a:bodyPr>
          <a:lstStyle/>
          <a:p>
            <a:pPr algn="ctr"/>
            <a:r>
              <a:rPr lang="el-GR" b="1" dirty="0" smtClean="0">
                <a:latin typeface="Comic Sans MS" pitchFamily="66" charset="0"/>
              </a:rPr>
              <a:t> Θεατρικό Παιχνίδι…</a:t>
            </a:r>
            <a:endParaRPr lang="el-GR" b="1" dirty="0"/>
          </a:p>
        </p:txBody>
      </p:sp>
      <p:pic>
        <p:nvPicPr>
          <p:cNvPr id="9" name="8 - Θέση περιεχομένου" descr="THETRIKO PAIXNID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908720"/>
            <a:ext cx="6624736" cy="5328592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r>
              <a:rPr lang="el-GR" sz="6700" b="1" dirty="0" smtClean="0">
                <a:latin typeface="Comic Sans MS" pitchFamily="66" charset="0"/>
              </a:rPr>
              <a:t>Η Φιλοσοφία μας</a:t>
            </a:r>
            <a:endParaRPr lang="el-GR" sz="6700" dirty="0">
              <a:latin typeface="Comic Sans MS" pitchFamily="66" charset="0"/>
            </a:endParaRP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316288" cy="5616624"/>
          </a:xfrm>
        </p:spPr>
        <p:txBody>
          <a:bodyPr>
            <a:normAutofit fontScale="55000" lnSpcReduction="20000"/>
          </a:bodyPr>
          <a:lstStyle/>
          <a:p>
            <a:r>
              <a:rPr lang="el-GR" sz="3600" dirty="0" smtClean="0">
                <a:latin typeface="Comic Sans MS" pitchFamily="66" charset="0"/>
              </a:rPr>
              <a:t>Η προσχολική ηλικία είναι η δυναμική αφετηρία, τα θεμέλια πάνω στα οποία κάθε άλλη εμπειρία χτίζεται. Το συναρπαστικό αυτό ξεκίνημα είναι η μεγάλη μας ευθύνη γι αυτό οι βασικοί άξονες της φιλοσοφίας μας είναι:</a:t>
            </a:r>
          </a:p>
          <a:p>
            <a:pPr lvl="0"/>
            <a:r>
              <a:rPr lang="el-GR" sz="3600" dirty="0" smtClean="0">
                <a:latin typeface="Comic Sans MS" pitchFamily="66" charset="0"/>
              </a:rPr>
              <a:t>Η αναγνώριση της ξεχωριστής προσωπικότητας του κάθε παιδιού.</a:t>
            </a:r>
          </a:p>
          <a:p>
            <a:pPr lvl="0"/>
            <a:r>
              <a:rPr lang="el-GR" sz="3600" dirty="0" smtClean="0">
                <a:latin typeface="Comic Sans MS" pitchFamily="66" charset="0"/>
              </a:rPr>
              <a:t>Η ολόπλευρη ανάπτυξη (κοινωνική, συναισθηματική, νοητική και κινητική) του  κάθε παιδιού. </a:t>
            </a:r>
          </a:p>
          <a:p>
            <a:pPr lvl="0"/>
            <a:r>
              <a:rPr lang="el-GR" sz="3600" dirty="0" smtClean="0">
                <a:latin typeface="Comic Sans MS" pitchFamily="66" charset="0"/>
              </a:rPr>
              <a:t>Η δημιουργία ενός ευχάριστου περιβάλλοντος συναισθηματικά υποστηρικτικό, φιλικό, ασφαλές και πλούσιο σε ερεθίσματα.</a:t>
            </a:r>
          </a:p>
          <a:p>
            <a:pPr lvl="0"/>
            <a:r>
              <a:rPr lang="el-GR" sz="3600" dirty="0" smtClean="0">
                <a:latin typeface="Comic Sans MS" pitchFamily="66" charset="0"/>
              </a:rPr>
              <a:t>Η  γόνιμη συνεργασία με την οικογένεια.</a:t>
            </a:r>
          </a:p>
          <a:p>
            <a:endParaRPr lang="el-GR" dirty="0">
              <a:latin typeface="Comic Sans MS" pitchFamily="66" charset="0"/>
            </a:endParaRPr>
          </a:p>
        </p:txBody>
      </p:sp>
      <p:pic>
        <p:nvPicPr>
          <p:cNvPr id="5" name="4 - Θέση περιεχομένου" descr="DSC_1560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7" y="981075"/>
            <a:ext cx="4248472" cy="5400675"/>
          </a:xfrm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 lIns="82479" tIns="41239" rIns="82479" bIns="41239">
            <a:normAutofit/>
          </a:bodyPr>
          <a:lstStyle/>
          <a:p>
            <a:pPr algn="ctr"/>
            <a:r>
              <a:rPr lang="el-GR" b="1" dirty="0" smtClean="0">
                <a:latin typeface="Comic Sans MS" pitchFamily="66" charset="0"/>
              </a:rPr>
              <a:t> Παίζω Κουκλοθέατρο…</a:t>
            </a:r>
            <a:endParaRPr lang="el-GR" b="1" dirty="0"/>
          </a:p>
        </p:txBody>
      </p:sp>
      <p:pic>
        <p:nvPicPr>
          <p:cNvPr id="5" name="4 - Θέση περιεχομένου" descr="IMG_19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980728"/>
            <a:ext cx="6912768" cy="5256584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 lIns="82479" tIns="41239" rIns="82479" bIns="41239">
            <a:normAutofit/>
          </a:bodyPr>
          <a:lstStyle/>
          <a:p>
            <a:pPr algn="ctr"/>
            <a:r>
              <a:rPr lang="el-GR" b="1" dirty="0" smtClean="0">
                <a:latin typeface="Comic Sans MS" pitchFamily="66" charset="0"/>
              </a:rPr>
              <a:t> Δημιουργική Αφήγηση…</a:t>
            </a:r>
            <a:endParaRPr lang="el-GR" b="1" dirty="0"/>
          </a:p>
        </p:txBody>
      </p:sp>
      <p:pic>
        <p:nvPicPr>
          <p:cNvPr id="4" name="3 - Θέση περιεχομένου" descr="VIVLI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412776"/>
            <a:ext cx="3970784" cy="4464496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6" name="5 - Θέση περιεχομένου" descr="IMG_198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340768"/>
            <a:ext cx="3847406" cy="4608512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 lIns="82479" tIns="41239" rIns="82479" bIns="41239">
            <a:normAutofit/>
          </a:bodyPr>
          <a:lstStyle/>
          <a:p>
            <a:pPr algn="ctr"/>
            <a:r>
              <a:rPr lang="el-GR" b="1" dirty="0" smtClean="0">
                <a:latin typeface="Comic Sans MS" pitchFamily="66" charset="0"/>
              </a:rPr>
              <a:t>Παίζω Δανειστική Βιβλιοθήκη…</a:t>
            </a:r>
            <a:endParaRPr lang="el-GR" b="1" dirty="0"/>
          </a:p>
        </p:txBody>
      </p:sp>
      <p:pic>
        <p:nvPicPr>
          <p:cNvPr id="6" name="5 - Θέση περιεχομένου" descr="IMG_16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124744"/>
            <a:ext cx="7488832" cy="5040560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 lIns="82479" tIns="41239" rIns="82479" bIns="41239">
            <a:normAutofit/>
          </a:bodyPr>
          <a:lstStyle/>
          <a:p>
            <a:pPr algn="ctr"/>
            <a:r>
              <a:rPr lang="el-GR" b="1" dirty="0" smtClean="0">
                <a:latin typeface="Comic Sans MS" pitchFamily="66" charset="0"/>
              </a:rPr>
              <a:t> Ανακαλύπτω και Δημιουργώ…</a:t>
            </a:r>
            <a:endParaRPr lang="el-GR" b="1" dirty="0"/>
          </a:p>
        </p:txBody>
      </p:sp>
      <p:pic>
        <p:nvPicPr>
          <p:cNvPr id="4" name="3 - Θέση περιεχομένου" descr="KATASKEVE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412776"/>
            <a:ext cx="3560502" cy="4536504"/>
          </a:xfrm>
          <a:prstGeom prst="round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6" name="5 - Θέση περιεχομένου" descr="kataskeves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484784"/>
            <a:ext cx="3600400" cy="4464496"/>
          </a:xfrm>
          <a:prstGeom prst="round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 lIns="82479" tIns="41239" rIns="82479" bIns="41239">
            <a:normAutofit/>
          </a:bodyPr>
          <a:lstStyle/>
          <a:p>
            <a:pPr algn="ctr"/>
            <a:r>
              <a:rPr lang="el-GR" b="1" dirty="0" smtClean="0">
                <a:latin typeface="Comic Sans MS" pitchFamily="66" charset="0"/>
              </a:rPr>
              <a:t> Εικαστικά…</a:t>
            </a:r>
            <a:endParaRPr lang="el-GR" b="1" dirty="0"/>
          </a:p>
        </p:txBody>
      </p:sp>
      <p:pic>
        <p:nvPicPr>
          <p:cNvPr id="6" name="5 - Θέση περιεχομένου" descr="ZOGRAFIKI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76056" y="1124744"/>
            <a:ext cx="3417917" cy="4424403"/>
          </a:xfrm>
          <a:prstGeom prst="flowChartAlternateProcess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9" name="8 - Θέση περιεχομένου" descr="IMG_170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1124744"/>
            <a:ext cx="4059238" cy="4392488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 lIns="82479" tIns="41239" rIns="82479" bIns="41239"/>
          <a:lstStyle/>
          <a:p>
            <a:pPr algn="ctr"/>
            <a:r>
              <a:rPr lang="el-GR" b="1" dirty="0" smtClean="0">
                <a:latin typeface="Comic Sans MS" pitchFamily="66" charset="0"/>
              </a:rPr>
              <a:t>Τα </a:t>
            </a:r>
            <a:r>
              <a:rPr lang="el-GR" b="1" dirty="0" err="1" smtClean="0">
                <a:latin typeface="Comic Sans MS" pitchFamily="66" charset="0"/>
              </a:rPr>
              <a:t>μαγειράκια</a:t>
            </a:r>
            <a:r>
              <a:rPr lang="el-GR" b="1" dirty="0" smtClean="0">
                <a:latin typeface="Comic Sans MS" pitchFamily="66" charset="0"/>
              </a:rPr>
              <a:t> …</a:t>
            </a:r>
            <a:endParaRPr lang="el-GR" b="1" dirty="0">
              <a:latin typeface="Comic Sans MS" pitchFamily="66" charset="0"/>
            </a:endParaRPr>
          </a:p>
        </p:txBody>
      </p:sp>
      <p:pic>
        <p:nvPicPr>
          <p:cNvPr id="5" name="4 - Θέση περιεχομένου" descr="2MAGEIRIK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980728"/>
            <a:ext cx="7319378" cy="5328592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 lIns="82479" tIns="41239" rIns="82479" bIns="41239"/>
          <a:lstStyle/>
          <a:p>
            <a:r>
              <a:rPr lang="el-GR" b="1" dirty="0" smtClean="0">
                <a:latin typeface="Comic Sans MS" pitchFamily="66" charset="0"/>
              </a:rPr>
              <a:t>Μικροί κηπουροί</a:t>
            </a:r>
            <a:r>
              <a:rPr lang="el-GR" dirty="0" smtClean="0">
                <a:latin typeface="Comic Sans MS" pitchFamily="66" charset="0"/>
              </a:rPr>
              <a:t>…</a:t>
            </a:r>
            <a:endParaRPr lang="el-GR" dirty="0">
              <a:latin typeface="Comic Sans MS" pitchFamily="66" charset="0"/>
            </a:endParaRPr>
          </a:p>
        </p:txBody>
      </p:sp>
      <p:pic>
        <p:nvPicPr>
          <p:cNvPr id="4" name="3 - Θέση περιεχομένου" descr="KIPOYRIK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124744"/>
            <a:ext cx="7560840" cy="4752528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 lIns="82479" tIns="41239" rIns="82479" bIns="41239">
            <a:normAutofit/>
          </a:bodyPr>
          <a:lstStyle/>
          <a:p>
            <a:r>
              <a:rPr lang="el-GR" b="1" dirty="0" smtClean="0">
                <a:latin typeface="Comic Sans MS" pitchFamily="66" charset="0"/>
              </a:rPr>
              <a:t>Πειραματισμοί </a:t>
            </a:r>
            <a:r>
              <a:rPr lang="el-GR" dirty="0" smtClean="0">
                <a:latin typeface="Comic Sans MS" pitchFamily="66" charset="0"/>
              </a:rPr>
              <a:t>…</a:t>
            </a:r>
            <a:endParaRPr lang="el-GR" dirty="0">
              <a:latin typeface="Comic Sans MS" pitchFamily="66" charset="0"/>
            </a:endParaRPr>
          </a:p>
        </p:txBody>
      </p:sp>
      <p:pic>
        <p:nvPicPr>
          <p:cNvPr id="4" name="3 - Θέση περιεχομένου" descr="peiramat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908720"/>
            <a:ext cx="7704856" cy="5040560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 lIns="82479" tIns="41239" rIns="82479" bIns="41239"/>
          <a:lstStyle/>
          <a:p>
            <a:r>
              <a:rPr lang="el-GR" b="1" dirty="0" smtClean="0">
                <a:latin typeface="Comic Sans MS" pitchFamily="66" charset="0"/>
              </a:rPr>
              <a:t>Πηλός-Πλαστελίνη</a:t>
            </a:r>
            <a:r>
              <a:rPr lang="el-GR" dirty="0" smtClean="0">
                <a:latin typeface="Comic Sans MS" pitchFamily="66" charset="0"/>
              </a:rPr>
              <a:t>…</a:t>
            </a:r>
            <a:endParaRPr lang="el-GR" dirty="0">
              <a:latin typeface="Comic Sans MS" pitchFamily="66" charset="0"/>
            </a:endParaRPr>
          </a:p>
        </p:txBody>
      </p:sp>
      <p:pic>
        <p:nvPicPr>
          <p:cNvPr id="4" name="3 - Θέση περιεχομένου" descr="pilo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196752"/>
            <a:ext cx="8136904" cy="4536504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 lIns="82479" tIns="41239" rIns="82479" bIns="41239"/>
          <a:lstStyle/>
          <a:p>
            <a:r>
              <a:rPr lang="el-GR" b="1" dirty="0" smtClean="0">
                <a:latin typeface="Comic Sans MS" pitchFamily="66" charset="0"/>
              </a:rPr>
              <a:t>Τεχνικές θεατρικής έκφρασης…</a:t>
            </a:r>
            <a:endParaRPr lang="el-GR" b="1" dirty="0">
              <a:latin typeface="Comic Sans MS" pitchFamily="66" charset="0"/>
            </a:endParaRPr>
          </a:p>
        </p:txBody>
      </p:sp>
      <p:pic>
        <p:nvPicPr>
          <p:cNvPr id="4" name="3 - Θέση περιεχομένου" descr="THEATRIKO PAIXNIDI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196752"/>
            <a:ext cx="7679418" cy="4608512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r>
              <a:rPr lang="el-GR" sz="6700" b="1" dirty="0" smtClean="0">
                <a:latin typeface="Comic Sans MS" pitchFamily="66" charset="0"/>
              </a:rPr>
              <a:t>Ο Σκοπός μας</a:t>
            </a:r>
            <a:endParaRPr lang="el-GR" sz="6700" dirty="0">
              <a:latin typeface="Comic Sans MS" pitchFamily="66" charset="0"/>
            </a:endParaRPr>
          </a:p>
        </p:txBody>
      </p:sp>
      <p:pic>
        <p:nvPicPr>
          <p:cNvPr id="7" name="6 - Θέση περιεχομένου" descr="IMG_257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196752"/>
            <a:ext cx="3898900" cy="4752527"/>
          </a:xfrm>
          <a:effectLst>
            <a:softEdge rad="127000"/>
          </a:effectLst>
        </p:spPr>
      </p:pic>
      <p:sp>
        <p:nvSpPr>
          <p:cNvPr id="6" name="5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316288" cy="561662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l-GR" dirty="0" smtClean="0"/>
              <a:t>	</a:t>
            </a:r>
            <a:r>
              <a:rPr lang="el-GR" sz="2400" dirty="0" smtClean="0">
                <a:latin typeface="Comic Sans MS" pitchFamily="66" charset="0"/>
              </a:rPr>
              <a:t>Στις Αποχρώσεις σκοπός μας είναι η ενίσχυση των χαρούμενων παιδιών που, κοινωνικοποιούνται, ωριμάζουν συναισθηματικά και μαθαίνουν, </a:t>
            </a:r>
            <a:r>
              <a:rPr lang="el-GR" sz="2400" b="1" dirty="0" smtClean="0">
                <a:latin typeface="Comic Sans MS" pitchFamily="66" charset="0"/>
              </a:rPr>
              <a:t>παίζοντας</a:t>
            </a:r>
            <a:r>
              <a:rPr lang="el-GR" sz="2400" dirty="0" smtClean="0">
                <a:latin typeface="Comic Sans MS" pitchFamily="66" charset="0"/>
              </a:rPr>
              <a:t> μέσα στη μικρή κοινωνία του «πρώτου τους σχολείου».</a:t>
            </a:r>
          </a:p>
          <a:p>
            <a:pPr>
              <a:buNone/>
            </a:pPr>
            <a:r>
              <a:rPr lang="el-GR" sz="2400" dirty="0" smtClean="0">
                <a:latin typeface="Comic Sans MS" pitchFamily="66" charset="0"/>
              </a:rPr>
              <a:t>	Το περιβάλλον είναι έτσι διαμορφωμένο ώστε να ενθαρρύνει και να διευρύνει τη σκέψη, το λόγο, τη φαντασία, τη δημιουργικότητα των παιδιών. Παράλληλα  καλλιεργείται η  υπευθυνότητα, η αυτονόμηση, η ανάληψη πρωτοβουλιών και η αυτοπεποίθηση των παιδιών.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 lIns="82479" tIns="41239" rIns="82479" bIns="41239"/>
          <a:lstStyle/>
          <a:p>
            <a:r>
              <a:rPr lang="el-GR" b="1" dirty="0" err="1" smtClean="0">
                <a:latin typeface="Comic Sans MS" pitchFamily="66" charset="0"/>
              </a:rPr>
              <a:t>Ηχοϊστορίες</a:t>
            </a:r>
            <a:r>
              <a:rPr lang="el-GR" b="1" dirty="0" smtClean="0">
                <a:latin typeface="Comic Sans MS" pitchFamily="66" charset="0"/>
              </a:rPr>
              <a:t>…</a:t>
            </a:r>
            <a:endParaRPr lang="el-GR" b="1" dirty="0">
              <a:latin typeface="Comic Sans MS" pitchFamily="66" charset="0"/>
            </a:endParaRPr>
          </a:p>
        </p:txBody>
      </p:sp>
      <p:pic>
        <p:nvPicPr>
          <p:cNvPr id="4" name="3 - Θέση περιεχομένου" descr="20150918_135311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124744"/>
            <a:ext cx="8128000" cy="4896544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 lIns="82479" tIns="41239" rIns="82479" bIns="41239"/>
          <a:lstStyle/>
          <a:p>
            <a:r>
              <a:rPr lang="el-GR" b="1" dirty="0" smtClean="0">
                <a:latin typeface="Comic Sans MS" pitchFamily="66" charset="0"/>
              </a:rPr>
              <a:t>Φως / Σκιά…</a:t>
            </a:r>
            <a:endParaRPr lang="el-GR" b="1" dirty="0">
              <a:latin typeface="Comic Sans MS" pitchFamily="66" charset="0"/>
            </a:endParaRPr>
          </a:p>
        </p:txBody>
      </p:sp>
      <p:pic>
        <p:nvPicPr>
          <p:cNvPr id="4" name="3 - Θέση περιεχομένου" descr="20150918_120135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980728"/>
            <a:ext cx="8128000" cy="5043264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 lIns="82479" tIns="41239" rIns="82479" bIns="41239"/>
          <a:lstStyle/>
          <a:p>
            <a:r>
              <a:rPr lang="el-GR" b="1" dirty="0" smtClean="0">
                <a:latin typeface="Comic Sans MS" pitchFamily="66" charset="0"/>
              </a:rPr>
              <a:t>Φυσικές</a:t>
            </a:r>
            <a:r>
              <a:rPr lang="el-GR" dirty="0" smtClean="0">
                <a:latin typeface="Comic Sans MS" pitchFamily="66" charset="0"/>
              </a:rPr>
              <a:t> </a:t>
            </a:r>
            <a:r>
              <a:rPr lang="el-GR" b="1" dirty="0" smtClean="0">
                <a:latin typeface="Comic Sans MS" pitchFamily="66" charset="0"/>
              </a:rPr>
              <a:t>Επιστήμες…</a:t>
            </a:r>
            <a:endParaRPr lang="el-GR" b="1" dirty="0">
              <a:latin typeface="Comic Sans MS" pitchFamily="66" charset="0"/>
            </a:endParaRPr>
          </a:p>
        </p:txBody>
      </p:sp>
      <p:pic>
        <p:nvPicPr>
          <p:cNvPr id="6" name="5 - Θέση περιεχομένου" descr="IMG_32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124744"/>
            <a:ext cx="7344816" cy="4968552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 lIns="82479" tIns="41239" rIns="82479" bIns="41239"/>
          <a:lstStyle/>
          <a:p>
            <a:r>
              <a:rPr lang="el-GR" b="1" dirty="0" smtClean="0">
                <a:latin typeface="Comic Sans MS" pitchFamily="66" charset="0"/>
              </a:rPr>
              <a:t>Τεχνολογία</a:t>
            </a:r>
            <a:r>
              <a:rPr lang="el-GR" dirty="0" smtClean="0">
                <a:latin typeface="Comic Sans MS" pitchFamily="66" charset="0"/>
              </a:rPr>
              <a:t>…</a:t>
            </a:r>
            <a:endParaRPr lang="el-GR" dirty="0">
              <a:latin typeface="Comic Sans MS" pitchFamily="66" charset="0"/>
            </a:endParaRPr>
          </a:p>
        </p:txBody>
      </p:sp>
      <p:pic>
        <p:nvPicPr>
          <p:cNvPr id="4" name="3 - Θέση περιεχομένου" descr="20150917_1118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124744"/>
            <a:ext cx="7704857" cy="4968552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864096"/>
          </a:xfrm>
        </p:spPr>
        <p:txBody>
          <a:bodyPr lIns="82479" tIns="41239" rIns="82479" bIns="41239">
            <a:normAutofit fontScale="90000"/>
          </a:bodyPr>
          <a:lstStyle/>
          <a:p>
            <a:pPr algn="ctr"/>
            <a:r>
              <a:rPr lang="el-GR" b="1" dirty="0" smtClean="0">
                <a:latin typeface="Comic Sans MS" pitchFamily="66" charset="0"/>
              </a:rPr>
              <a:t/>
            </a:r>
            <a:br>
              <a:rPr lang="el-GR" b="1" dirty="0" smtClean="0">
                <a:latin typeface="Comic Sans MS" pitchFamily="66" charset="0"/>
              </a:rPr>
            </a:br>
            <a:r>
              <a:rPr lang="el-GR" b="1" dirty="0" smtClean="0">
                <a:latin typeface="Comic Sans MS" pitchFamily="66" charset="0"/>
              </a:rPr>
              <a:t/>
            </a:r>
            <a:br>
              <a:rPr lang="el-GR" b="1" dirty="0" smtClean="0">
                <a:latin typeface="Comic Sans MS" pitchFamily="66" charset="0"/>
              </a:rPr>
            </a:br>
            <a:r>
              <a:rPr lang="en-US" b="1" dirty="0" smtClean="0">
                <a:latin typeface="Comic Sans MS" pitchFamily="66" charset="0"/>
              </a:rPr>
              <a:t/>
            </a:r>
            <a:br>
              <a:rPr lang="en-US" b="1" dirty="0" smtClean="0">
                <a:latin typeface="Comic Sans MS" pitchFamily="66" charset="0"/>
              </a:rPr>
            </a:br>
            <a:r>
              <a:rPr lang="en-US" b="1" dirty="0" smtClean="0">
                <a:latin typeface="Comic Sans MS" pitchFamily="66" charset="0"/>
              </a:rPr>
              <a:t/>
            </a:r>
            <a:br>
              <a:rPr lang="en-US" b="1" dirty="0" smtClean="0">
                <a:latin typeface="Comic Sans MS" pitchFamily="66" charset="0"/>
              </a:rPr>
            </a:br>
            <a:r>
              <a:rPr lang="en-US" b="1" dirty="0" smtClean="0">
                <a:latin typeface="Comic Sans MS" pitchFamily="66" charset="0"/>
              </a:rPr>
              <a:t/>
            </a:r>
            <a:br>
              <a:rPr lang="en-US" b="1" dirty="0" smtClean="0">
                <a:latin typeface="Comic Sans MS" pitchFamily="66" charset="0"/>
              </a:rPr>
            </a:br>
            <a:r>
              <a:rPr lang="en-US" b="1" dirty="0" smtClean="0">
                <a:latin typeface="Comic Sans MS" pitchFamily="66" charset="0"/>
              </a:rPr>
              <a:t/>
            </a:r>
            <a:br>
              <a:rPr lang="en-US" b="1" dirty="0" smtClean="0">
                <a:latin typeface="Comic Sans MS" pitchFamily="66" charset="0"/>
              </a:rPr>
            </a:br>
            <a:r>
              <a:rPr lang="en-US" b="1" dirty="0" smtClean="0">
                <a:latin typeface="Comic Sans MS" pitchFamily="66" charset="0"/>
              </a:rPr>
              <a:t/>
            </a:r>
            <a:br>
              <a:rPr lang="en-US" b="1" dirty="0" smtClean="0">
                <a:latin typeface="Comic Sans MS" pitchFamily="66" charset="0"/>
              </a:rPr>
            </a:br>
            <a:r>
              <a:rPr lang="en-US" b="1" dirty="0" smtClean="0">
                <a:latin typeface="Comic Sans MS" pitchFamily="66" charset="0"/>
              </a:rPr>
              <a:t/>
            </a:r>
            <a:br>
              <a:rPr lang="en-US" b="1" dirty="0" smtClean="0">
                <a:latin typeface="Comic Sans MS" pitchFamily="66" charset="0"/>
              </a:rPr>
            </a:br>
            <a:r>
              <a:rPr lang="en-US" b="1" dirty="0" smtClean="0">
                <a:latin typeface="Comic Sans MS" pitchFamily="66" charset="0"/>
              </a:rPr>
              <a:t/>
            </a:r>
            <a:br>
              <a:rPr lang="en-US" b="1" dirty="0" smtClean="0">
                <a:latin typeface="Comic Sans MS" pitchFamily="66" charset="0"/>
              </a:rPr>
            </a:br>
            <a:r>
              <a:rPr lang="en-US" b="1" dirty="0" smtClean="0">
                <a:latin typeface="Comic Sans MS" pitchFamily="66" charset="0"/>
              </a:rPr>
              <a:t/>
            </a:r>
            <a:br>
              <a:rPr lang="en-US" b="1" dirty="0" smtClean="0">
                <a:latin typeface="Comic Sans MS" pitchFamily="66" charset="0"/>
              </a:rPr>
            </a:br>
            <a:r>
              <a:rPr lang="en-US" b="1" dirty="0" smtClean="0">
                <a:latin typeface="Comic Sans MS" pitchFamily="66" charset="0"/>
              </a:rPr>
              <a:t/>
            </a:r>
            <a:br>
              <a:rPr lang="en-US" b="1" dirty="0" smtClean="0">
                <a:latin typeface="Comic Sans MS" pitchFamily="66" charset="0"/>
              </a:rPr>
            </a:br>
            <a:r>
              <a:rPr lang="en-US" b="1" dirty="0" smtClean="0">
                <a:latin typeface="Comic Sans MS" pitchFamily="66" charset="0"/>
              </a:rPr>
              <a:t/>
            </a:r>
            <a:br>
              <a:rPr lang="en-US" b="1" dirty="0" smtClean="0">
                <a:latin typeface="Comic Sans MS" pitchFamily="66" charset="0"/>
              </a:rPr>
            </a:br>
            <a:r>
              <a:rPr lang="en-US" b="1" dirty="0" smtClean="0">
                <a:latin typeface="Comic Sans MS" pitchFamily="66" charset="0"/>
              </a:rPr>
              <a:t/>
            </a:r>
            <a:br>
              <a:rPr lang="en-US" b="1" dirty="0" smtClean="0">
                <a:latin typeface="Comic Sans MS" pitchFamily="66" charset="0"/>
              </a:rPr>
            </a:br>
            <a:r>
              <a:rPr lang="en-US" b="1" dirty="0" smtClean="0">
                <a:latin typeface="Comic Sans MS" pitchFamily="66" charset="0"/>
              </a:rPr>
              <a:t/>
            </a:r>
            <a:br>
              <a:rPr lang="en-US" b="1" dirty="0" smtClean="0">
                <a:latin typeface="Comic Sans MS" pitchFamily="66" charset="0"/>
              </a:rPr>
            </a:br>
            <a:r>
              <a:rPr lang="en-US" b="1" dirty="0" smtClean="0">
                <a:latin typeface="Comic Sans MS" pitchFamily="66" charset="0"/>
              </a:rPr>
              <a:t/>
            </a:r>
            <a:br>
              <a:rPr lang="en-US" b="1" dirty="0" smtClean="0">
                <a:latin typeface="Comic Sans MS" pitchFamily="66" charset="0"/>
              </a:rPr>
            </a:br>
            <a:r>
              <a:rPr lang="en-US" b="1" dirty="0" smtClean="0">
                <a:latin typeface="Comic Sans MS" pitchFamily="66" charset="0"/>
              </a:rPr>
              <a:t>											</a:t>
            </a:r>
            <a:endParaRPr lang="el-GR" b="1" dirty="0">
              <a:latin typeface="Comic Sans MS" pitchFamily="66" charset="0"/>
            </a:endParaRPr>
          </a:p>
        </p:txBody>
      </p:sp>
      <p:pic>
        <p:nvPicPr>
          <p:cNvPr id="6" name="5 - Θέση περιεχομένου" descr="IMG_90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268760"/>
            <a:ext cx="7128792" cy="4827240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7" name="6 - Ορθογώνιο"/>
          <p:cNvSpPr/>
          <p:nvPr/>
        </p:nvSpPr>
        <p:spPr>
          <a:xfrm>
            <a:off x="755576" y="404664"/>
            <a:ext cx="72008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err="1" smtClean="0">
                <a:latin typeface="Comic Sans MS" pitchFamily="66" charset="0"/>
              </a:rPr>
              <a:t>Spielen</a:t>
            </a:r>
            <a:r>
              <a:rPr lang="en-US" sz="3800" b="1" dirty="0" smtClean="0">
                <a:latin typeface="Comic Sans MS" pitchFamily="66" charset="0"/>
              </a:rPr>
              <a:t> und </a:t>
            </a:r>
            <a:r>
              <a:rPr lang="en-US" sz="3800" b="1" dirty="0" err="1" smtClean="0">
                <a:latin typeface="Comic Sans MS" pitchFamily="66" charset="0"/>
              </a:rPr>
              <a:t>Lernen</a:t>
            </a:r>
            <a:r>
              <a:rPr lang="el-GR" sz="3600" b="1" dirty="0" smtClean="0">
                <a:latin typeface="Comic Sans MS" pitchFamily="66" charset="0"/>
              </a:rPr>
              <a:t/>
            </a:r>
            <a:br>
              <a:rPr lang="el-GR" sz="3600" b="1" dirty="0" smtClean="0">
                <a:latin typeface="Comic Sans MS" pitchFamily="66" charset="0"/>
              </a:rPr>
            </a:br>
            <a:endParaRPr lang="el-G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44352"/>
          </a:xfrm>
        </p:spPr>
        <p:txBody>
          <a:bodyPr lIns="82479" tIns="41239" rIns="82479" bIns="41239">
            <a:normAutofit fontScale="90000"/>
          </a:bodyPr>
          <a:lstStyle/>
          <a:p>
            <a:r>
              <a:rPr lang="el-GR" b="1" dirty="0" smtClean="0">
                <a:latin typeface="Comic Sans MS" pitchFamily="66" charset="0"/>
              </a:rPr>
              <a:t/>
            </a:r>
            <a:br>
              <a:rPr lang="el-GR" b="1" dirty="0" smtClean="0">
                <a:latin typeface="Comic Sans MS" pitchFamily="66" charset="0"/>
              </a:rPr>
            </a:br>
            <a:r>
              <a:rPr lang="el-GR" b="1" dirty="0" smtClean="0">
                <a:latin typeface="Comic Sans MS" pitchFamily="66" charset="0"/>
              </a:rPr>
              <a:t> Μουσικοί Αυτοσχεδιασμοί…</a:t>
            </a:r>
            <a:endParaRPr lang="el-GR" b="1" dirty="0">
              <a:latin typeface="Comic Sans MS" pitchFamily="66" charset="0"/>
            </a:endParaRPr>
          </a:p>
        </p:txBody>
      </p:sp>
      <p:pic>
        <p:nvPicPr>
          <p:cNvPr id="4" name="3 - Θέση περιεχομένου" descr="MOYSIKA PAIXNID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196752"/>
            <a:ext cx="7391386" cy="4968552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 lIns="82479" tIns="41239" rIns="82479" bIns="41239">
            <a:normAutofit fontScale="90000"/>
          </a:bodyPr>
          <a:lstStyle/>
          <a:p>
            <a:r>
              <a:rPr lang="el-GR" dirty="0" smtClean="0">
                <a:latin typeface="Comic Sans MS" pitchFamily="66" charset="0"/>
              </a:rPr>
              <a:t/>
            </a:r>
            <a:br>
              <a:rPr lang="el-GR" dirty="0" smtClean="0">
                <a:latin typeface="Comic Sans MS" pitchFamily="66" charset="0"/>
              </a:rPr>
            </a:br>
            <a:r>
              <a:rPr lang="el-GR" b="1" dirty="0" smtClean="0">
                <a:latin typeface="Comic Sans MS" pitchFamily="66" charset="0"/>
              </a:rPr>
              <a:t> Εργαστήρι Φαντασίας…</a:t>
            </a:r>
            <a:endParaRPr lang="el-GR" b="1" dirty="0"/>
          </a:p>
        </p:txBody>
      </p:sp>
      <p:pic>
        <p:nvPicPr>
          <p:cNvPr id="6" name="5 - Θέση περιεχομένου" descr="IMG_95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124744"/>
            <a:ext cx="7488832" cy="4896544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 lIns="82479" tIns="41239" rIns="82479" bIns="41239">
            <a:normAutofit fontScale="90000"/>
          </a:bodyPr>
          <a:lstStyle/>
          <a:p>
            <a:r>
              <a:rPr lang="el-GR" b="1" dirty="0" smtClean="0">
                <a:latin typeface="Comic Sans MS" pitchFamily="66" charset="0"/>
              </a:rPr>
              <a:t/>
            </a:r>
            <a:br>
              <a:rPr lang="el-GR" b="1" dirty="0" smtClean="0">
                <a:latin typeface="Comic Sans MS" pitchFamily="66" charset="0"/>
              </a:rPr>
            </a:br>
            <a:r>
              <a:rPr lang="el-GR" b="1" dirty="0" smtClean="0">
                <a:latin typeface="Comic Sans MS" pitchFamily="66" charset="0"/>
              </a:rPr>
              <a:t> Εικαστικό Παιχνίδι Συνεργασίας…</a:t>
            </a:r>
            <a:endParaRPr lang="el-GR" b="1" dirty="0"/>
          </a:p>
        </p:txBody>
      </p:sp>
      <p:pic>
        <p:nvPicPr>
          <p:cNvPr id="4" name="3 - Θέση περιεχομένου" descr="EIKASTIKA PAIXNID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980728"/>
            <a:ext cx="7463394" cy="5040560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 lIns="82479" tIns="41239" rIns="82479" bIns="41239">
            <a:normAutofit fontScale="90000"/>
          </a:bodyPr>
          <a:lstStyle/>
          <a:p>
            <a:r>
              <a:rPr lang="el-GR" b="1" dirty="0" smtClean="0">
                <a:latin typeface="Comic Sans MS" pitchFamily="66" charset="0"/>
              </a:rPr>
              <a:t/>
            </a:r>
            <a:br>
              <a:rPr lang="el-GR" b="1" dirty="0" smtClean="0">
                <a:latin typeface="Comic Sans MS" pitchFamily="66" charset="0"/>
              </a:rPr>
            </a:br>
            <a:r>
              <a:rPr lang="el-GR" b="1" dirty="0" smtClean="0">
                <a:latin typeface="Comic Sans MS" pitchFamily="66" charset="0"/>
              </a:rPr>
              <a:t> </a:t>
            </a:r>
            <a:r>
              <a:rPr lang="el-GR" b="1" dirty="0" err="1" smtClean="0">
                <a:latin typeface="Comic Sans MS" pitchFamily="66" charset="0"/>
              </a:rPr>
              <a:t>Χειροποιώ</a:t>
            </a:r>
            <a:r>
              <a:rPr lang="el-GR" b="1" dirty="0" smtClean="0">
                <a:latin typeface="Comic Sans MS" pitchFamily="66" charset="0"/>
              </a:rPr>
              <a:t>…</a:t>
            </a:r>
            <a:endParaRPr lang="el-GR" b="1" dirty="0"/>
          </a:p>
        </p:txBody>
      </p:sp>
      <p:pic>
        <p:nvPicPr>
          <p:cNvPr id="4" name="3 - Θέση περιεχομένου" descr="foli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908720"/>
            <a:ext cx="7776864" cy="5040560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 lIns="82479" tIns="41239" rIns="82479" bIns="41239">
            <a:normAutofit/>
          </a:bodyPr>
          <a:lstStyle/>
          <a:p>
            <a:r>
              <a:rPr lang="el-GR" b="1" dirty="0" smtClean="0">
                <a:latin typeface="Comic Sans MS" pitchFamily="66" charset="0"/>
              </a:rPr>
              <a:t> Η ζωή μου με τον σκύλο…</a:t>
            </a:r>
            <a:endParaRPr lang="el-GR" b="1" dirty="0"/>
          </a:p>
        </p:txBody>
      </p:sp>
      <p:pic>
        <p:nvPicPr>
          <p:cNvPr id="4" name="3 - Θέση περιεχομένου" descr="SKYLO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052736"/>
            <a:ext cx="7632848" cy="5040560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r>
              <a:rPr lang="el-GR" sz="4400" b="1" dirty="0" smtClean="0">
                <a:latin typeface="Comic Sans MS" pitchFamily="66" charset="0"/>
              </a:rPr>
              <a:t>Το Εκπαιδευτικό μας Πρόγραμμα</a:t>
            </a:r>
            <a:endParaRPr lang="el-GR" sz="4400" b="1" dirty="0">
              <a:latin typeface="Comic Sans MS" pitchFamily="66" charset="0"/>
            </a:endParaRPr>
          </a:p>
        </p:txBody>
      </p:sp>
      <p:pic>
        <p:nvPicPr>
          <p:cNvPr id="7" name="6 - Θέση περιεχομένου" descr="SXIMAT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324545" y="1628800"/>
            <a:ext cx="5184576" cy="4032447"/>
          </a:xfrm>
          <a:effectLst>
            <a:softEdge rad="317500"/>
          </a:effectLst>
        </p:spPr>
      </p:pic>
      <p:sp>
        <p:nvSpPr>
          <p:cNvPr id="6" name="5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0" y="1124744"/>
            <a:ext cx="3960440" cy="5184576"/>
          </a:xfrm>
          <a:effectLst>
            <a:softEdge rad="63500"/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</a:t>
            </a:r>
            <a:endParaRPr lang="el-GR" dirty="0" smtClean="0"/>
          </a:p>
          <a:p>
            <a:pPr>
              <a:buNone/>
            </a:pPr>
            <a:endParaRPr lang="el-GR" sz="3200" dirty="0" smtClean="0"/>
          </a:p>
          <a:p>
            <a:pPr algn="ctr">
              <a:buNone/>
            </a:pPr>
            <a:r>
              <a:rPr lang="el-GR" sz="3200" dirty="0" smtClean="0"/>
              <a:t>	</a:t>
            </a:r>
            <a:r>
              <a:rPr lang="el-GR" sz="3200" dirty="0" smtClean="0">
                <a:latin typeface="Comic Sans MS" pitchFamily="66" charset="0"/>
              </a:rPr>
              <a:t>Εμπλέκονται ενεργά στην προσπάθεια να διερευνήσουν τα ίδια τα ερωτήματά τους </a:t>
            </a:r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r>
              <a:rPr lang="el-GR" dirty="0" smtClean="0"/>
              <a:t> 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  <p:txBody>
          <a:bodyPr lIns="82479" tIns="41239" rIns="82479" bIns="41239">
            <a:normAutofit/>
          </a:bodyPr>
          <a:lstStyle/>
          <a:p>
            <a:r>
              <a:rPr lang="el-GR" b="1" dirty="0" smtClean="0">
                <a:latin typeface="Comic Sans MS" pitchFamily="66" charset="0"/>
              </a:rPr>
              <a:t> Εμψύχωση κούκλας…</a:t>
            </a:r>
            <a:endParaRPr lang="el-GR" b="1" dirty="0"/>
          </a:p>
        </p:txBody>
      </p:sp>
      <p:pic>
        <p:nvPicPr>
          <p:cNvPr id="4" name="3 - Θέση περιεχομένου" descr="IMG_85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980728"/>
            <a:ext cx="7488832" cy="5328592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 lIns="82479" tIns="41239" rIns="82479" bIns="41239">
            <a:normAutofit fontScale="90000"/>
          </a:bodyPr>
          <a:lstStyle/>
          <a:p>
            <a:r>
              <a:rPr lang="el-GR" b="1" dirty="0" smtClean="0">
                <a:latin typeface="Comic Sans MS" pitchFamily="66" charset="0"/>
              </a:rPr>
              <a:t/>
            </a:r>
            <a:br>
              <a:rPr lang="el-GR" b="1" dirty="0" smtClean="0">
                <a:latin typeface="Comic Sans MS" pitchFamily="66" charset="0"/>
              </a:rPr>
            </a:br>
            <a:r>
              <a:rPr lang="el-GR" b="1" dirty="0" smtClean="0">
                <a:latin typeface="Comic Sans MS" pitchFamily="66" charset="0"/>
              </a:rPr>
              <a:t>Μικροί τεχνίτες…</a:t>
            </a:r>
            <a:endParaRPr lang="el-GR" b="1" dirty="0"/>
          </a:p>
        </p:txBody>
      </p:sp>
      <p:pic>
        <p:nvPicPr>
          <p:cNvPr id="4" name="3 - Θέση περιεχομένου" descr="IMG_29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052736"/>
            <a:ext cx="7704856" cy="4824536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 lIns="82479" tIns="41239" rIns="82479" bIns="41239"/>
          <a:lstStyle/>
          <a:p>
            <a:r>
              <a:rPr lang="el-GR" b="1" dirty="0" smtClean="0">
                <a:latin typeface="Comic Sans MS" pitchFamily="66" charset="0"/>
              </a:rPr>
              <a:t>Δημιουργικό παιχνίδι</a:t>
            </a:r>
            <a:endParaRPr lang="el-GR" b="1" dirty="0"/>
          </a:p>
        </p:txBody>
      </p:sp>
      <p:pic>
        <p:nvPicPr>
          <p:cNvPr id="4" name="3 - Θέση περιεχομένου" descr="KIPOS DRAST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268760"/>
            <a:ext cx="3888432" cy="4814790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6" name="5 - Θέση περιεχομένου" descr="PAIXNIDI KIPOS 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196752"/>
            <a:ext cx="3744416" cy="4814791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 lIns="82479" tIns="41239" rIns="82479" bIns="41239"/>
          <a:lstStyle/>
          <a:p>
            <a:r>
              <a:rPr lang="el-GR" b="1" dirty="0" smtClean="0">
                <a:latin typeface="Comic Sans MS" pitchFamily="66" charset="0"/>
              </a:rPr>
              <a:t>Και πολύ </a:t>
            </a:r>
            <a:r>
              <a:rPr lang="el-GR" b="1" dirty="0" err="1" smtClean="0">
                <a:latin typeface="Comic Sans MS" pitchFamily="66" charset="0"/>
              </a:rPr>
              <a:t>πολύ</a:t>
            </a:r>
            <a:r>
              <a:rPr lang="el-GR" b="1" dirty="0" smtClean="0">
                <a:latin typeface="Comic Sans MS" pitchFamily="66" charset="0"/>
              </a:rPr>
              <a:t> παιχνίδι…………</a:t>
            </a:r>
            <a:endParaRPr lang="el-GR" b="1" dirty="0"/>
          </a:p>
        </p:txBody>
      </p:sp>
      <p:pic>
        <p:nvPicPr>
          <p:cNvPr id="5" name="4 - Θέση περιεχομένου" descr="PAIXNIDI STON KIPO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268760"/>
            <a:ext cx="3416486" cy="4489466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8" name="7 - Θέση περιεχομένου" descr="PAIXNIDI KIPO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32040" y="1268760"/>
            <a:ext cx="3429000" cy="4572000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Θέση περιεχομένου" descr="IMG_179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908720"/>
            <a:ext cx="7632848" cy="4968552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755576" y="6021288"/>
            <a:ext cx="7488832" cy="620688"/>
          </a:xfrm>
        </p:spPr>
        <p:txBody>
          <a:bodyPr>
            <a:noAutofit/>
          </a:bodyPr>
          <a:lstStyle/>
          <a:p>
            <a:pPr algn="ctr"/>
            <a:r>
              <a:rPr lang="el-GR" sz="2800" b="1" dirty="0" smtClean="0">
                <a:latin typeface="Comic Sans MS" pitchFamily="66" charset="0"/>
              </a:rPr>
              <a:t>ΤΑ ΤΕΣΣΕΡΑ ΣΤΟΙΧΕΙΑ ΤΗΣ ΦΥΣΗΣ  </a:t>
            </a:r>
            <a:endParaRPr lang="el-GR" sz="2800" b="1" dirty="0">
              <a:latin typeface="Comic Sans MS" pitchFamily="66" charset="0"/>
            </a:endParaRPr>
          </a:p>
        </p:txBody>
      </p:sp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539552" y="457200"/>
            <a:ext cx="8223448" cy="451520"/>
          </a:xfrm>
        </p:spPr>
        <p:txBody>
          <a:bodyPr>
            <a:noAutofit/>
          </a:bodyPr>
          <a:lstStyle/>
          <a:p>
            <a:pPr algn="ctr"/>
            <a:r>
              <a:rPr lang="el-GR" sz="2800" dirty="0" smtClean="0">
                <a:latin typeface="Comic Sans MS" pitchFamily="66" charset="0"/>
              </a:rPr>
              <a:t>ΕΚΠΑΙΔΕΥΤΙΚΟ ΠΡΟΓΡΑΜΜΑ 2015 2016 </a:t>
            </a:r>
            <a:endParaRPr lang="el-GR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IMG_18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980728"/>
            <a:ext cx="7056784" cy="4968552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 smtClean="0">
                <a:latin typeface="Comic Sans MS" pitchFamily="66" charset="0"/>
              </a:rPr>
              <a:t>ΕΚΠΑΙΔΕΥΤΙΚΟ</a:t>
            </a:r>
            <a:r>
              <a:rPr lang="el-GR" sz="2800" dirty="0" smtClean="0">
                <a:latin typeface="Comic Sans MS" pitchFamily="66" charset="0"/>
              </a:rPr>
              <a:t> </a:t>
            </a:r>
            <a:r>
              <a:rPr lang="el-GR" sz="2800" b="1" dirty="0" smtClean="0">
                <a:latin typeface="Comic Sans MS" pitchFamily="66" charset="0"/>
              </a:rPr>
              <a:t>ΠΡΟΓΡΑΜΜΑ 2015 2016 </a:t>
            </a:r>
            <a:endParaRPr lang="el-G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 smtClean="0">
                <a:latin typeface="Comic Sans MS" pitchFamily="66" charset="0"/>
              </a:rPr>
              <a:t>ΕΚΠΑΙΔΕΥΤΙΚΟ</a:t>
            </a:r>
            <a:r>
              <a:rPr lang="el-GR" sz="2800" dirty="0" smtClean="0">
                <a:latin typeface="Comic Sans MS" pitchFamily="66" charset="0"/>
              </a:rPr>
              <a:t> </a:t>
            </a:r>
            <a:r>
              <a:rPr lang="el-GR" sz="2800" b="1" dirty="0" smtClean="0">
                <a:latin typeface="Comic Sans MS" pitchFamily="66" charset="0"/>
              </a:rPr>
              <a:t>ΠΡΟΓΡΑΜΜΑ 2015 2016 </a:t>
            </a:r>
            <a:endParaRPr lang="el-GR" sz="2800" b="1" dirty="0"/>
          </a:p>
        </p:txBody>
      </p:sp>
      <p:pic>
        <p:nvPicPr>
          <p:cNvPr id="6" name="5 - Θέση περιεχομένου" descr="IMG_18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052736"/>
            <a:ext cx="7344816" cy="5328592"/>
          </a:xfrm>
          <a:effectLst>
            <a:softEdge rad="12700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Θέση περιεχομένου" descr="IMG_179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lum contrast="-68000"/>
          </a:blip>
          <a:stretch>
            <a:fillRect/>
          </a:stretch>
        </p:blipFill>
        <p:spPr>
          <a:xfrm>
            <a:off x="683568" y="908720"/>
            <a:ext cx="7632848" cy="4968552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971600" y="4005064"/>
            <a:ext cx="7488832" cy="620688"/>
          </a:xfrm>
        </p:spPr>
        <p:txBody>
          <a:bodyPr>
            <a:noAutofit/>
          </a:bodyPr>
          <a:lstStyle/>
          <a:p>
            <a:pPr algn="ctr"/>
            <a:r>
              <a:rPr lang="el-GR" sz="36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2015 2016</a:t>
            </a:r>
            <a:endParaRPr lang="el-GR" sz="36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755576" y="1340768"/>
            <a:ext cx="8223448" cy="864096"/>
          </a:xfrm>
        </p:spPr>
        <p:txBody>
          <a:bodyPr>
            <a:noAutofit/>
          </a:bodyPr>
          <a:lstStyle/>
          <a:p>
            <a:pPr algn="ctr"/>
            <a:r>
              <a:rPr lang="el-GR" sz="4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ΚΑΛΗ ΣΧΟΛΙΚΗ ΧΡΟΝΙΑ!!!!</a:t>
            </a:r>
            <a:endParaRPr lang="el-GR" sz="4000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r>
              <a:rPr lang="el-GR" sz="4400" b="1" dirty="0" smtClean="0">
                <a:latin typeface="Comic Sans MS" pitchFamily="66" charset="0"/>
              </a:rPr>
              <a:t>Το Εκπαιδευτικό μας Πρόγραμμα</a:t>
            </a:r>
            <a:endParaRPr lang="el-GR" sz="4400" b="1" dirty="0">
              <a:latin typeface="Comic Sans MS" pitchFamily="66" charset="0"/>
            </a:endParaRP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half" idx="2"/>
          </p:nvPr>
        </p:nvSpPr>
        <p:spPr>
          <a:xfrm>
            <a:off x="5076056" y="1052736"/>
            <a:ext cx="3888432" cy="5328592"/>
          </a:xfrm>
          <a:effectLst>
            <a:softEdge rad="63500"/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el-GR" dirty="0" smtClean="0"/>
              <a:t>	</a:t>
            </a:r>
            <a:endParaRPr lang="en-US" dirty="0" smtClean="0"/>
          </a:p>
          <a:p>
            <a:pPr>
              <a:buNone/>
            </a:pPr>
            <a:endParaRPr lang="en-US" sz="3600" dirty="0" smtClean="0">
              <a:latin typeface="Comic Sans MS" pitchFamily="66" charset="0"/>
            </a:endParaRPr>
          </a:p>
          <a:p>
            <a:pPr>
              <a:buNone/>
            </a:pPr>
            <a:endParaRPr lang="en-US" sz="3600" dirty="0" smtClean="0">
              <a:latin typeface="Comic Sans MS" pitchFamily="66" charset="0"/>
            </a:endParaRPr>
          </a:p>
          <a:p>
            <a:pPr algn="ctr">
              <a:buNone/>
            </a:pPr>
            <a:r>
              <a:rPr lang="el-GR" sz="3600" dirty="0" smtClean="0">
                <a:latin typeface="Comic Sans MS" pitchFamily="66" charset="0"/>
              </a:rPr>
              <a:t>να αναπτύξουν την αίσθηση αυτοπεποίθησης   </a:t>
            </a:r>
          </a:p>
          <a:p>
            <a:pPr>
              <a:buNone/>
            </a:pPr>
            <a:endParaRPr lang="el-GR" dirty="0"/>
          </a:p>
        </p:txBody>
      </p:sp>
      <p:pic>
        <p:nvPicPr>
          <p:cNvPr id="5" name="4 - Θέση περιεχομένου" descr="20150918_115412 (1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052736"/>
            <a:ext cx="5040560" cy="5472608"/>
          </a:xfr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r>
              <a:rPr lang="el-GR" sz="4400" b="1" dirty="0" smtClean="0">
                <a:latin typeface="Comic Sans MS" pitchFamily="66" charset="0"/>
              </a:rPr>
              <a:t>Το Εκπαιδευτικό μας Πρόγραμμα</a:t>
            </a:r>
            <a:endParaRPr lang="el-GR" sz="4400" b="1" dirty="0">
              <a:latin typeface="Comic Sans MS" pitchFamily="66" charset="0"/>
            </a:endParaRP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half" idx="2"/>
          </p:nvPr>
        </p:nvSpPr>
        <p:spPr>
          <a:xfrm>
            <a:off x="5004048" y="1052736"/>
            <a:ext cx="3816424" cy="5400600"/>
          </a:xfrm>
          <a:effectLst>
            <a:softEdge rad="63500"/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el-GR" dirty="0" smtClean="0"/>
              <a:t>	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l-GR" sz="3600" dirty="0" smtClean="0">
                <a:latin typeface="Comic Sans MS" pitchFamily="66" charset="0"/>
              </a:rPr>
              <a:t>να βιώσουν την συνεργασία και την ομάδα</a:t>
            </a:r>
          </a:p>
          <a:p>
            <a:pPr>
              <a:buNone/>
            </a:pPr>
            <a:endParaRPr lang="el-GR" dirty="0"/>
          </a:p>
        </p:txBody>
      </p:sp>
      <p:pic>
        <p:nvPicPr>
          <p:cNvPr id="7" name="6 - Θέση περιεχομένου" descr="IMG_159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412776"/>
            <a:ext cx="4402832" cy="4608512"/>
          </a:xfr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r>
              <a:rPr lang="el-GR" sz="4400" b="1" dirty="0" smtClean="0">
                <a:latin typeface="Comic Sans MS" pitchFamily="66" charset="0"/>
              </a:rPr>
              <a:t>Το Εκπαιδευτικό μας Πρόγραμμα</a:t>
            </a:r>
            <a:endParaRPr lang="el-GR" sz="4400" b="1" dirty="0">
              <a:latin typeface="Comic Sans MS" pitchFamily="66" charset="0"/>
            </a:endParaRP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half" idx="2"/>
          </p:nvPr>
        </p:nvSpPr>
        <p:spPr>
          <a:xfrm>
            <a:off x="4644008" y="1052736"/>
            <a:ext cx="4320480" cy="5616624"/>
          </a:xfrm>
          <a:effectLst>
            <a:softEdge rad="63500"/>
          </a:effectLst>
        </p:spPr>
        <p:txBody>
          <a:bodyPr>
            <a:normAutofit/>
          </a:bodyPr>
          <a:lstStyle/>
          <a:p>
            <a:pPr>
              <a:buNone/>
            </a:pPr>
            <a:endParaRPr lang="el-GR" dirty="0" smtClean="0"/>
          </a:p>
          <a:p>
            <a:pPr algn="ctr">
              <a:buNone/>
            </a:pPr>
            <a:r>
              <a:rPr lang="el-GR" dirty="0" smtClean="0"/>
              <a:t> </a:t>
            </a:r>
            <a:endParaRPr lang="en-US" dirty="0" smtClean="0"/>
          </a:p>
          <a:p>
            <a:pPr algn="ctr">
              <a:buNone/>
            </a:pPr>
            <a:endParaRPr lang="en-US" sz="3600" dirty="0" smtClean="0">
              <a:latin typeface="Comic Sans MS" pitchFamily="66" charset="0"/>
            </a:endParaRPr>
          </a:p>
          <a:p>
            <a:pPr algn="ctr">
              <a:buNone/>
            </a:pPr>
            <a:r>
              <a:rPr lang="el-GR" sz="3600" dirty="0" smtClean="0">
                <a:latin typeface="Comic Sans MS" pitchFamily="66" charset="0"/>
              </a:rPr>
              <a:t>να ανακαλύψουν τον κόσμο γύρω τους  </a:t>
            </a:r>
          </a:p>
          <a:p>
            <a:pPr>
              <a:buNone/>
            </a:pPr>
            <a:endParaRPr lang="el-GR" dirty="0" smtClean="0"/>
          </a:p>
          <a:p>
            <a:endParaRPr lang="el-GR" dirty="0"/>
          </a:p>
        </p:txBody>
      </p:sp>
      <p:pic>
        <p:nvPicPr>
          <p:cNvPr id="8" name="7 - Θέση περιεχομένου" descr="ekdromi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124744"/>
            <a:ext cx="4059238" cy="5256583"/>
          </a:xfr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r>
              <a:rPr lang="el-GR" sz="4400" b="1" dirty="0" smtClean="0">
                <a:latin typeface="Comic Sans MS" pitchFamily="66" charset="0"/>
              </a:rPr>
              <a:t>Το Εκπαιδευτικό μας Πρόγραμμα</a:t>
            </a:r>
            <a:endParaRPr lang="el-GR" sz="4400" b="1" dirty="0">
              <a:latin typeface="Comic Sans MS" pitchFamily="66" charset="0"/>
            </a:endParaRP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half" idx="2"/>
          </p:nvPr>
        </p:nvSpPr>
        <p:spPr>
          <a:xfrm>
            <a:off x="4644008" y="1052736"/>
            <a:ext cx="4320480" cy="5616624"/>
          </a:xfrm>
          <a:effectLst>
            <a:softEdge rad="63500"/>
          </a:effectLst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l-GR" sz="3600" dirty="0" smtClean="0">
                <a:latin typeface="Comic Sans MS" pitchFamily="66" charset="0"/>
              </a:rPr>
              <a:t>να αποκτήσουν κίνητρα για δημιουργία</a:t>
            </a:r>
          </a:p>
          <a:p>
            <a:pPr lvl="0" algn="ctr">
              <a:buNone/>
            </a:pPr>
            <a:r>
              <a:rPr lang="el-GR" sz="3600" dirty="0" smtClean="0">
                <a:latin typeface="Comic Sans MS" pitchFamily="66" charset="0"/>
              </a:rPr>
              <a:t>	και να καλλιεργήσουν δεξιότητες</a:t>
            </a:r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endParaRPr lang="el-GR" dirty="0"/>
          </a:p>
        </p:txBody>
      </p:sp>
      <p:pic>
        <p:nvPicPr>
          <p:cNvPr id="7" name="6 - Θέση περιεχομένου" descr="IMG_319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484784"/>
            <a:ext cx="4059238" cy="4248471"/>
          </a:xfr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r>
              <a:rPr lang="el-GR" sz="4400" b="1" dirty="0" smtClean="0">
                <a:latin typeface="Comic Sans MS" pitchFamily="66" charset="0"/>
              </a:rPr>
              <a:t>Το Εκπαιδευτικό μας Πρόγραμμα</a:t>
            </a:r>
            <a:endParaRPr lang="el-GR" sz="4400" b="1" dirty="0">
              <a:latin typeface="Comic Sans MS" pitchFamily="66" charset="0"/>
            </a:endParaRP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half" idx="2"/>
          </p:nvPr>
        </p:nvSpPr>
        <p:spPr>
          <a:xfrm>
            <a:off x="4788024" y="1196752"/>
            <a:ext cx="4176464" cy="5472608"/>
          </a:xfrm>
          <a:effectLst>
            <a:softEdge rad="63500"/>
          </a:effectLst>
        </p:spPr>
        <p:txBody>
          <a:bodyPr>
            <a:normAutofit/>
          </a:bodyPr>
          <a:lstStyle/>
          <a:p>
            <a:pPr>
              <a:buNone/>
            </a:pPr>
            <a:endParaRPr lang="el-GR" dirty="0" smtClean="0"/>
          </a:p>
          <a:p>
            <a:pPr algn="ctr">
              <a:buNone/>
            </a:pPr>
            <a:r>
              <a:rPr lang="en-US" dirty="0" smtClean="0"/>
              <a:t> </a:t>
            </a:r>
            <a:r>
              <a:rPr lang="el-GR" dirty="0" smtClean="0"/>
              <a:t>  </a:t>
            </a:r>
            <a:endParaRPr lang="en-US" dirty="0" smtClean="0"/>
          </a:p>
          <a:p>
            <a:pPr algn="ctr">
              <a:buNone/>
            </a:pPr>
            <a:r>
              <a:rPr lang="el-GR" sz="3600" dirty="0" smtClean="0">
                <a:latin typeface="Comic Sans MS" pitchFamily="66" charset="0"/>
              </a:rPr>
              <a:t>και πάνω από όλα να νοιώθουν χαρούμενα και ικανά</a:t>
            </a:r>
          </a:p>
          <a:p>
            <a:endParaRPr lang="el-GR" dirty="0"/>
          </a:p>
        </p:txBody>
      </p:sp>
      <p:pic>
        <p:nvPicPr>
          <p:cNvPr id="9" name="9 - Θέση περιεχομένου" descr="IMG_164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8553" y="1524000"/>
            <a:ext cx="4009471" cy="4857328"/>
          </a:xfr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Χαρτί">
  <a:themeElements>
    <a:clrScheme name="Χαρτί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Χαρτί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Χαρτί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758</TotalTime>
  <Words>222</Words>
  <Application>Microsoft Office PowerPoint</Application>
  <PresentationFormat>Προβολή στην οθόνη (4:3)</PresentationFormat>
  <Paragraphs>81</Paragraphs>
  <Slides>47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47</vt:i4>
      </vt:variant>
    </vt:vector>
  </HeadingPairs>
  <TitlesOfParts>
    <vt:vector size="48" baseType="lpstr">
      <vt:lpstr>Χαρτί</vt:lpstr>
      <vt:lpstr>ΑΠΟΧΡΩΣΕΙΣ</vt:lpstr>
      <vt:lpstr> Η Φιλοσοφία μας</vt:lpstr>
      <vt:lpstr> Ο Σκοπός μας</vt:lpstr>
      <vt:lpstr> Το Εκπαιδευτικό μας Πρόγραμμα</vt:lpstr>
      <vt:lpstr> Το Εκπαιδευτικό μας Πρόγραμμα</vt:lpstr>
      <vt:lpstr> Το Εκπαιδευτικό μας Πρόγραμμα</vt:lpstr>
      <vt:lpstr> Το Εκπαιδευτικό μας Πρόγραμμα</vt:lpstr>
      <vt:lpstr> Το Εκπαιδευτικό μας Πρόγραμμα</vt:lpstr>
      <vt:lpstr> Το Εκπαιδευτικό μας Πρόγραμμα</vt:lpstr>
      <vt:lpstr>Παίζω με τα γράμματα…</vt:lpstr>
      <vt:lpstr>Παραμύθι μύθι μύθι…..</vt:lpstr>
      <vt:lpstr>Φυσικές εξερευνήσεις…</vt:lpstr>
      <vt:lpstr>Play and learn…</vt:lpstr>
      <vt:lpstr>Παίζω με τους αριθμούς…</vt:lpstr>
      <vt:lpstr>Σκαρφαλώματα και άλλα πολλά…</vt:lpstr>
      <vt:lpstr>Μουσικοπαιχνιδίσματα…</vt:lpstr>
      <vt:lpstr>Γνωριμία  με Αθλήματα…</vt:lpstr>
      <vt:lpstr> Δημιουργική κίνηση…</vt:lpstr>
      <vt:lpstr> Θεατρικό Παιχνίδι…</vt:lpstr>
      <vt:lpstr> Παίζω Κουκλοθέατρο…</vt:lpstr>
      <vt:lpstr> Δημιουργική Αφήγηση…</vt:lpstr>
      <vt:lpstr>Παίζω Δανειστική Βιβλιοθήκη…</vt:lpstr>
      <vt:lpstr> Ανακαλύπτω και Δημιουργώ…</vt:lpstr>
      <vt:lpstr> Εικαστικά…</vt:lpstr>
      <vt:lpstr>Τα μαγειράκια …</vt:lpstr>
      <vt:lpstr>Μικροί κηπουροί…</vt:lpstr>
      <vt:lpstr>Πειραματισμοί …</vt:lpstr>
      <vt:lpstr>Πηλός-Πλαστελίνη…</vt:lpstr>
      <vt:lpstr>Τεχνικές θεατρικής έκφρασης…</vt:lpstr>
      <vt:lpstr>Ηχοϊστορίες…</vt:lpstr>
      <vt:lpstr>Φως / Σκιά…</vt:lpstr>
      <vt:lpstr>Φυσικές Επιστήμες…</vt:lpstr>
      <vt:lpstr>Τεχνολογία…</vt:lpstr>
      <vt:lpstr>                          </vt:lpstr>
      <vt:lpstr>  Μουσικοί Αυτοσχεδιασμοί…</vt:lpstr>
      <vt:lpstr>  Εργαστήρι Φαντασίας…</vt:lpstr>
      <vt:lpstr>  Εικαστικό Παιχνίδι Συνεργασίας…</vt:lpstr>
      <vt:lpstr>  Χειροποιώ…</vt:lpstr>
      <vt:lpstr> Η ζωή μου με τον σκύλο…</vt:lpstr>
      <vt:lpstr> Εμψύχωση κούκλας…</vt:lpstr>
      <vt:lpstr> Μικροί τεχνίτες…</vt:lpstr>
      <vt:lpstr>Δημιουργικό παιχνίδι</vt:lpstr>
      <vt:lpstr>Και πολύ πολύ παιχνίδι…………</vt:lpstr>
      <vt:lpstr>ΕΚΠΑΙΔΕΥΤΙΚΟ ΠΡΟΓΡΑΜΜΑ 2015 2016 </vt:lpstr>
      <vt:lpstr>ΕΚΠΑΙΔΕΥΤΙΚΟ ΠΡΟΓΡΑΜΜΑ 2015 2016 </vt:lpstr>
      <vt:lpstr>ΕΚΠΑΙΔΕΥΤΙΚΟ ΠΡΟΓΡΑΜΜΑ 2015 2016 </vt:lpstr>
      <vt:lpstr>ΚΑΛΗ ΣΧΟΛΙΚΗ ΧΡΟΝΙΑ!!!!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cp:lastModifiedBy>user</cp:lastModifiedBy>
  <cp:revision>158</cp:revision>
  <dcterms:modified xsi:type="dcterms:W3CDTF">2015-09-25T08:29:36Z</dcterms:modified>
</cp:coreProperties>
</file>